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523" r:id="rId2"/>
    <p:sldId id="524" r:id="rId3"/>
    <p:sldId id="584" r:id="rId4"/>
    <p:sldId id="586" r:id="rId5"/>
    <p:sldId id="525" r:id="rId6"/>
    <p:sldId id="526" r:id="rId7"/>
    <p:sldId id="527" r:id="rId8"/>
    <p:sldId id="528" r:id="rId9"/>
    <p:sldId id="530" r:id="rId10"/>
    <p:sldId id="529" r:id="rId11"/>
    <p:sldId id="536" r:id="rId12"/>
    <p:sldId id="537" r:id="rId13"/>
    <p:sldId id="550" r:id="rId14"/>
    <p:sldId id="551" r:id="rId15"/>
    <p:sldId id="587" r:id="rId16"/>
    <p:sldId id="548" r:id="rId17"/>
    <p:sldId id="538" r:id="rId18"/>
    <p:sldId id="549" r:id="rId19"/>
    <p:sldId id="553" r:id="rId20"/>
    <p:sldId id="539" r:id="rId21"/>
    <p:sldId id="556" r:id="rId22"/>
    <p:sldId id="555" r:id="rId23"/>
    <p:sldId id="554" r:id="rId24"/>
    <p:sldId id="540" r:id="rId25"/>
    <p:sldId id="557" r:id="rId26"/>
    <p:sldId id="558" r:id="rId27"/>
    <p:sldId id="561" r:id="rId28"/>
    <p:sldId id="562" r:id="rId29"/>
    <p:sldId id="563" r:id="rId30"/>
    <p:sldId id="564" r:id="rId31"/>
    <p:sldId id="565" r:id="rId32"/>
    <p:sldId id="566" r:id="rId33"/>
    <p:sldId id="567" r:id="rId34"/>
    <p:sldId id="568" r:id="rId35"/>
    <p:sldId id="569" r:id="rId36"/>
    <p:sldId id="575" r:id="rId37"/>
    <p:sldId id="570" r:id="rId38"/>
    <p:sldId id="572" r:id="rId39"/>
    <p:sldId id="573" r:id="rId40"/>
    <p:sldId id="574" r:id="rId41"/>
    <p:sldId id="571" r:id="rId42"/>
    <p:sldId id="576" r:id="rId43"/>
    <p:sldId id="579" r:id="rId44"/>
    <p:sldId id="577" r:id="rId45"/>
    <p:sldId id="578" r:id="rId46"/>
    <p:sldId id="559" r:id="rId47"/>
    <p:sldId id="580" r:id="rId48"/>
    <p:sldId id="541" r:id="rId49"/>
    <p:sldId id="542" r:id="rId50"/>
    <p:sldId id="543" r:id="rId51"/>
    <p:sldId id="544" r:id="rId52"/>
    <p:sldId id="545" r:id="rId53"/>
    <p:sldId id="546" r:id="rId54"/>
    <p:sldId id="547" r:id="rId55"/>
    <p:sldId id="581" r:id="rId56"/>
    <p:sldId id="582" r:id="rId57"/>
    <p:sldId id="583" r:id="rId5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B3C"/>
    <a:srgbClr val="007EC2"/>
    <a:srgbClr val="670101"/>
    <a:srgbClr val="10253F"/>
    <a:srgbClr val="151A3C"/>
    <a:srgbClr val="8EB4E3"/>
    <a:srgbClr val="2B2B2B"/>
    <a:srgbClr val="233B0E"/>
    <a:srgbClr val="5DA82B"/>
    <a:srgbClr val="1C1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34" autoAdjust="0"/>
    <p:restoredTop sz="89709" autoAdjust="0"/>
  </p:normalViewPr>
  <p:slideViewPr>
    <p:cSldViewPr snapToGrid="0" snapToObjects="1">
      <p:cViewPr>
        <p:scale>
          <a:sx n="99" d="100"/>
          <a:sy n="99" d="100"/>
        </p:scale>
        <p:origin x="-1328" y="-8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2/13/16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/photos/tabor-</a:t>
            </a:r>
            <a:r>
              <a:rPr lang="en-US" dirty="0" err="1" smtClean="0"/>
              <a:t>roeder</a:t>
            </a:r>
            <a:r>
              <a:rPr lang="en-US" dirty="0" smtClean="0"/>
              <a:t>/16811793545/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64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2014, a much crazier year…The winner</a:t>
            </a:r>
            <a:r>
              <a:rPr lang="en-US" baseline="0" dirty="0" smtClean="0"/>
              <a:t> had 1730 and to break the top 100, you needed a 1520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33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Call out tasks replace</a:t>
            </a:r>
            <a:r>
              <a:rPr lang="en-US" baseline="0" dirty="0" smtClean="0"/>
              <a:t> jobs in SCDF from XD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74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/photos/yuan2003/12959533413/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21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/photos/whateyesee13/5472188211/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6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/photos/romec1/12229748395/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51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keepingitrealsports.com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-content/uploads/2015/03/Obama-</a:t>
            </a:r>
            <a:r>
              <a:rPr lang="en-US" dirty="0" err="1" smtClean="0"/>
              <a:t>Katz.jpg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20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https</a:t>
            </a:r>
            <a:r>
              <a:rPr lang="pl-PL" dirty="0" smtClean="0"/>
              <a:t>://</a:t>
            </a:r>
            <a:r>
              <a:rPr lang="pl-PL" dirty="0" err="1" smtClean="0"/>
              <a:t>www.flickr.com</a:t>
            </a:r>
            <a:r>
              <a:rPr lang="pl-PL" dirty="0" smtClean="0"/>
              <a:t>/</a:t>
            </a:r>
            <a:r>
              <a:rPr lang="pl-PL" dirty="0" err="1" smtClean="0"/>
              <a:t>photos</a:t>
            </a:r>
            <a:r>
              <a:rPr lang="pl-PL" dirty="0" smtClean="0"/>
              <a:t>/86530412@N02/7987532186/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32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#1 seeds made the final 4</a:t>
            </a:r>
          </a:p>
          <a:p>
            <a:r>
              <a:rPr lang="en-US" dirty="0" smtClean="0"/>
              <a:t>A #7</a:t>
            </a:r>
            <a:r>
              <a:rPr lang="en-US" baseline="0" dirty="0" smtClean="0"/>
              <a:t> seed was the other (that was the “odd” part).</a:t>
            </a:r>
          </a:p>
          <a:p>
            <a:r>
              <a:rPr lang="en-US" baseline="0" dirty="0" smtClean="0"/>
              <a:t>#1 seed (Duke) won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71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320 per round * 6 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11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games.espn.go.com</a:t>
            </a:r>
            <a:r>
              <a:rPr lang="en-US" dirty="0" smtClean="0"/>
              <a:t>/tournament-challenge-bracket/2015/en/</a:t>
            </a:r>
            <a:r>
              <a:rPr lang="en-US" dirty="0" err="1" smtClean="0"/>
              <a:t>entry?entryID</a:t>
            </a:r>
            <a:r>
              <a:rPr lang="en-US" dirty="0" smtClean="0"/>
              <a:t>=4607369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96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/>
              <a:t>2/13/16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microsoft.com/office/2007/relationships/hdphoto" Target="../media/hdphoto6.wdp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microsoft.com/office/2007/relationships/hdphoto" Target="../media/hdphoto7.wdp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pn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microsoft.com/office/2007/relationships/hdphoto" Target="../media/hdphoto4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microsoft.com/office/2007/relationships/hdphoto" Target="../media/hdphoto5.wdp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8128" y="2067244"/>
            <a:ext cx="363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 MADNESS</a:t>
            </a:r>
          </a:p>
          <a:p>
            <a:r>
              <a:rPr lang="en-US" dirty="0" smtClean="0"/>
              <a:t>ON DEMAND PROCESSING WITH SCT</a:t>
            </a:r>
            <a:endParaRPr lang="en-US" dirty="0"/>
          </a:p>
        </p:txBody>
      </p:sp>
      <p:pic>
        <p:nvPicPr>
          <p:cNvPr id="3" name="Picture 2" descr="16811793545_62757e86cc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3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18109"/>
            <a:ext cx="9258319" cy="617070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167532" y="263338"/>
            <a:ext cx="6604000" cy="4616824"/>
            <a:chOff x="3167532" y="263338"/>
            <a:chExt cx="6604000" cy="4616824"/>
          </a:xfrm>
        </p:grpSpPr>
        <p:grpSp>
          <p:nvGrpSpPr>
            <p:cNvPr id="8" name="Group 7"/>
            <p:cNvGrpSpPr/>
            <p:nvPr/>
          </p:nvGrpSpPr>
          <p:grpSpPr>
            <a:xfrm>
              <a:off x="3167532" y="263338"/>
              <a:ext cx="6604000" cy="4616824"/>
              <a:chOff x="3167532" y="164353"/>
              <a:chExt cx="6604000" cy="4616824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259296" y="164353"/>
                <a:ext cx="4512236" cy="4616824"/>
              </a:xfrm>
              <a:prstGeom prst="ellipse">
                <a:avLst/>
              </a:prstGeom>
              <a:solidFill>
                <a:srgbClr val="007EC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167532" y="1403698"/>
                <a:ext cx="5820400" cy="2347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TASK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MADNESS</a:t>
                </a:r>
              </a:p>
              <a:p>
                <a:pPr algn="r">
                  <a:lnSpc>
                    <a:spcPct val="80000"/>
                  </a:lnSpc>
                </a:pPr>
                <a:endParaRPr lang="en-US" sz="1000" dirty="0" smtClean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  <a:p>
                <a:pPr algn="r">
                  <a:lnSpc>
                    <a:spcPct val="80000"/>
                  </a:lnSpc>
                </a:pPr>
                <a:r>
                  <a:rPr lang="en-US" sz="28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ON DEMAND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28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PROCESSING WITH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28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SPRING CLOUD TASK</a:t>
                </a:r>
                <a:endParaRPr lang="en-US" sz="2800" dirty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</p:txBody>
          </p:sp>
        </p:grpSp>
        <p:pic>
          <p:nvPicPr>
            <p:cNvPr id="9" name="Picture 8" descr="noun_393_cc.png"/>
            <p:cNvPicPr>
              <a:picLocks noChangeAspect="1"/>
            </p:cNvPicPr>
            <p:nvPr/>
          </p:nvPicPr>
          <p:blipFill rotWithShape="1">
            <a:blip r:embed="rId5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0"/>
            <a:stretch/>
          </p:blipFill>
          <p:spPr>
            <a:xfrm>
              <a:off x="6302456" y="1062450"/>
              <a:ext cx="1004794" cy="879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8346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7862" y="1565199"/>
            <a:ext cx="185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elimination</a:t>
            </a:r>
            <a:endParaRPr lang="en-US" dirty="0"/>
          </a:p>
        </p:txBody>
      </p:sp>
      <p:pic>
        <p:nvPicPr>
          <p:cNvPr id="2" name="Picture 1" descr="12229748395_a48f13413f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  <a14:imgEffect>
                      <a14:brightnessContrast bright="11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0430" y="-414988"/>
            <a:ext cx="8864965" cy="63024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41531" y="-414988"/>
            <a:ext cx="4602469" cy="6302436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56000">
                <a:schemeClr val="tx1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621000" y="395425"/>
            <a:ext cx="4512236" cy="4616824"/>
          </a:xfrm>
          <a:prstGeom prst="ellipse">
            <a:avLst/>
          </a:prstGeom>
          <a:solidFill>
            <a:srgbClr val="007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23517" y="2362364"/>
            <a:ext cx="3753704" cy="1097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SINGLE</a:t>
            </a:r>
          </a:p>
          <a:p>
            <a:pPr algn="r"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ELIMINATION</a:t>
            </a:r>
            <a:endParaRPr lang="en-US" sz="4000" dirty="0">
              <a:solidFill>
                <a:srgbClr val="FFFFFF"/>
              </a:solidFill>
              <a:latin typeface="DIN Alternate Bold"/>
              <a:cs typeface="DIN Alternate Bold"/>
            </a:endParaRPr>
          </a:p>
        </p:txBody>
      </p:sp>
      <p:pic>
        <p:nvPicPr>
          <p:cNvPr id="8" name="Picture 7" descr="noun_25026_cc.png"/>
          <p:cNvPicPr>
            <a:picLocks noChangeAspect="1"/>
          </p:cNvPicPr>
          <p:nvPr/>
        </p:nvPicPr>
        <p:blipFill rotWithShape="1"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4"/>
          <a:stretch/>
        </p:blipFill>
        <p:spPr>
          <a:xfrm>
            <a:off x="7398546" y="1161158"/>
            <a:ext cx="957144" cy="80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04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4086" y="2106620"/>
            <a:ext cx="188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Teams are seeded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961" y="-514447"/>
            <a:ext cx="9390961" cy="720829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359217" y="377960"/>
            <a:ext cx="4387580" cy="4387580"/>
            <a:chOff x="-359217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35921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2046" y="1739027"/>
              <a:ext cx="2879214" cy="2339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TEAMS</a:t>
              </a:r>
            </a:p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ARE</a:t>
              </a:r>
            </a:p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SEEDED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0779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970089826_da15336ff7_o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1561"/>
            <a:ext cx="9144000" cy="608076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311285" y="263338"/>
            <a:ext cx="4987341" cy="4616824"/>
            <a:chOff x="4784191" y="164353"/>
            <a:chExt cx="4987341" cy="4616824"/>
          </a:xfrm>
        </p:grpSpPr>
        <p:sp>
          <p:nvSpPr>
            <p:cNvPr id="9" name="Oval 8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4191" y="1602783"/>
              <a:ext cx="3682154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GAMBLING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BASED ON 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BRACKETS</a:t>
              </a:r>
              <a:endParaRPr lang="en-US" sz="28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  <p:pic>
        <p:nvPicPr>
          <p:cNvPr id="11" name="Picture 10" descr="noun_131893_cc.png"/>
          <p:cNvPicPr>
            <a:picLocks noChangeAspect="1"/>
          </p:cNvPicPr>
          <p:nvPr/>
        </p:nvPicPr>
        <p:blipFill rotWithShape="1"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69"/>
          <a:stretch/>
        </p:blipFill>
        <p:spPr>
          <a:xfrm>
            <a:off x="7451008" y="857546"/>
            <a:ext cx="910642" cy="79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93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94970" y="1614419"/>
            <a:ext cx="205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that hard right?</a:t>
            </a:r>
            <a:endParaRPr lang="en-US" dirty="0"/>
          </a:p>
        </p:txBody>
      </p:sp>
      <p:pic>
        <p:nvPicPr>
          <p:cNvPr id="2" name="Picture 1" descr="18831171385_a08d6e8460_k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3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404117" y="1983751"/>
            <a:ext cx="4804704" cy="4616824"/>
            <a:chOff x="3940493" y="1884766"/>
            <a:chExt cx="4804704" cy="4616824"/>
          </a:xfrm>
        </p:grpSpPr>
        <p:sp>
          <p:nvSpPr>
            <p:cNvPr id="6" name="Oval 5"/>
            <p:cNvSpPr/>
            <p:nvPr/>
          </p:nvSpPr>
          <p:spPr>
            <a:xfrm>
              <a:off x="4232961" y="1884766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40493" y="2590438"/>
              <a:ext cx="3682154" cy="228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PICK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A PERFECT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BRACKET…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EASY RIGHT?</a:t>
              </a:r>
              <a:endParaRPr lang="en-US" sz="4400" b="1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674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6206" y="1899896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9 Quintillion possible combinations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84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987532186_b07f16345d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4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952" y="0"/>
            <a:ext cx="7717134" cy="51435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978403" y="621667"/>
            <a:ext cx="4387580" cy="4387580"/>
            <a:chOff x="-628626" y="755920"/>
            <a:chExt cx="4387580" cy="4387580"/>
          </a:xfrm>
        </p:grpSpPr>
        <p:sp>
          <p:nvSpPr>
            <p:cNvPr id="7" name="Oval 6"/>
            <p:cNvSpPr/>
            <p:nvPr/>
          </p:nvSpPr>
          <p:spPr>
            <a:xfrm>
              <a:off x="-628626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4198" y="1538042"/>
              <a:ext cx="2409158" cy="2823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NOT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PERFECT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JUST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GOOD 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ENOUGH</a:t>
              </a:r>
              <a:endParaRPr lang="en-US" sz="44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7625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626509359_c84e962173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506" y="1053150"/>
            <a:ext cx="4525494" cy="40903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538821" y="621667"/>
            <a:ext cx="4387580" cy="4387580"/>
            <a:chOff x="-628626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628626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4198" y="2079728"/>
              <a:ext cx="2742833" cy="1739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WHAT IS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“GOOD 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ENOUGH”?</a:t>
              </a:r>
              <a:endParaRPr lang="en-US" sz="44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4186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7504" y="311756"/>
            <a:ext cx="4668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DIN Alternate Bold"/>
                <a:cs typeface="DIN Alternate Bold"/>
              </a:rPr>
              <a:t>ESPN SCORING RULES</a:t>
            </a:r>
            <a:endParaRPr lang="en-US" sz="3600" dirty="0">
              <a:latin typeface="DIN Alternate Bold"/>
              <a:cs typeface="DIN Alternate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284" b="5276"/>
          <a:stretch/>
        </p:blipFill>
        <p:spPr>
          <a:xfrm>
            <a:off x="446489" y="311756"/>
            <a:ext cx="7045754" cy="467484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004056" y="480573"/>
            <a:ext cx="4387580" cy="4387580"/>
          </a:xfrm>
          <a:prstGeom prst="ellipse">
            <a:avLst/>
          </a:prstGeom>
          <a:solidFill>
            <a:srgbClr val="0D1B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627532" y="1869785"/>
            <a:ext cx="2386992" cy="1609156"/>
            <a:chOff x="6191346" y="1393502"/>
            <a:chExt cx="2386992" cy="1609156"/>
          </a:xfrm>
        </p:grpSpPr>
        <p:sp>
          <p:nvSpPr>
            <p:cNvPr id="9" name="TextBox 8"/>
            <p:cNvSpPr txBox="1"/>
            <p:nvPr/>
          </p:nvSpPr>
          <p:spPr>
            <a:xfrm>
              <a:off x="6191346" y="1804381"/>
              <a:ext cx="2386992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SCORING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RULES</a:t>
              </a:r>
              <a:endParaRPr lang="en-US" sz="44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94317" y="1393502"/>
              <a:ext cx="1660114" cy="410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730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2220" b="4489"/>
          <a:stretch/>
        </p:blipFill>
        <p:spPr>
          <a:xfrm>
            <a:off x="765005" y="102613"/>
            <a:ext cx="7613990" cy="491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41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2343" y="1949116"/>
            <a:ext cx="252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perfect bracket is 1920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19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0440" y="399980"/>
            <a:ext cx="3363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WHO ARE </a:t>
            </a:r>
            <a:r>
              <a:rPr lang="en-US" sz="40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WE</a:t>
            </a:r>
            <a:r>
              <a:rPr lang="en-US" sz="40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?</a:t>
            </a:r>
            <a:endParaRPr lang="en-US" sz="4000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529693" y="1585086"/>
            <a:ext cx="2277461" cy="3364682"/>
            <a:chOff x="1111581" y="1357515"/>
            <a:chExt cx="2277461" cy="3364682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525664" y="1357515"/>
              <a:ext cx="1449294" cy="1449294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 w="50800">
              <a:solidFill>
                <a:srgbClr val="007EC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rgbClr val="007EC2"/>
                  </a:solidFill>
                </a:ln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111581" y="2929869"/>
              <a:ext cx="227746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111581" y="2937093"/>
              <a:ext cx="2277461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MICHAEL MINELLA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@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michaelminella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@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OffHeap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Github</a:t>
              </a:r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: 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mminella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https://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www.spring.io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endParaRPr lang="en-US" dirty="0" smtClean="0">
                <a:latin typeface="DIN Alternate Bold"/>
                <a:cs typeface="DIN Alternate Bol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36847" y="1585086"/>
            <a:ext cx="2277461" cy="3087683"/>
            <a:chOff x="5138771" y="1357515"/>
            <a:chExt cx="2277461" cy="3087683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5552854" y="1357515"/>
              <a:ext cx="1449294" cy="1449294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0800">
              <a:solidFill>
                <a:srgbClr val="007EC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rgbClr val="007EC2"/>
                  </a:solidFill>
                </a:ln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138771" y="2929869"/>
              <a:ext cx="227746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138771" y="2937093"/>
              <a:ext cx="2264975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GLENN RENFRO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@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cppwfs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Github</a:t>
              </a:r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: 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cppwfs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https://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www.spring.io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endParaRPr lang="en-US" dirty="0" smtClean="0"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612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83184" y="2382253"/>
            <a:ext cx="207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Winner scored 1830</a:t>
            </a:r>
          </a:p>
        </p:txBody>
      </p:sp>
    </p:spTree>
    <p:extLst>
      <p:ext uri="{BB962C8B-B14F-4D97-AF65-F5344CB8AC3E}">
        <p14:creationId xmlns:p14="http://schemas.microsoft.com/office/powerpoint/2010/main" val="1471370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68523" y="1525823"/>
            <a:ext cx="463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 </a:t>
            </a:r>
            <a:r>
              <a:rPr lang="en-US" dirty="0" err="1" smtClean="0"/>
              <a:t>Lunardi</a:t>
            </a:r>
            <a:r>
              <a:rPr lang="en-US" dirty="0" smtClean="0"/>
              <a:t> scored 760 in 2015 and 600 in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44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12" y="2293656"/>
            <a:ext cx="765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crack the top 100 out of the 11 million brackets submitted, you needed 1760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480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70248" y="2018024"/>
            <a:ext cx="524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However scores typically have a pretty tight bell curve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68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0532" y="1693171"/>
            <a:ext cx="3831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aren’t looking for a perfect bracket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022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10025" y="1555355"/>
            <a:ext cx="458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 one better than everyone else in the office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11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5124" y="1791611"/>
            <a:ext cx="296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are we going to do that?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70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9296" y="1683327"/>
            <a:ext cx="436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a model to generate millions of brackets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215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8257" y="1181282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 statistically unlikely scenarios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320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98060" y="1614419"/>
            <a:ext cx="457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Score remaining brackets based on other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006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7905" y="1427383"/>
            <a:ext cx="160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Pivotal is hiring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97090" y="1870364"/>
            <a:ext cx="2818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bracket is “our bracket”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36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93424" y="1978648"/>
            <a:ext cx="281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do we implement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42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0446" y="1722703"/>
            <a:ext cx="143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 Batch!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18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9210" y="2185372"/>
            <a:ext cx="103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ideal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805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11570" y="1712859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 components execute at different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19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3072" y="2096776"/>
            <a:ext cx="357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 steps should be decoupled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437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6626" y="1988492"/>
            <a:ext cx="40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Orchestration should live at a higher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659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3888" y="180145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Distributed deployment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721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42652" y="2018024"/>
            <a:ext cx="424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Develop each component as a </a:t>
            </a:r>
            <a:r>
              <a:rPr lang="en-US" dirty="0" err="1" smtClean="0"/>
              <a:t>microservice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26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2188" y="1515979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Obey the 12 factor app principals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3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1856" y="150375"/>
            <a:ext cx="4520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CODE IS ON </a:t>
            </a:r>
            <a:r>
              <a:rPr lang="en-US" sz="40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GITHUB</a:t>
            </a:r>
            <a:endParaRPr lang="en-US" sz="40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3748" y="1233339"/>
            <a:ext cx="3301825" cy="3293680"/>
            <a:chOff x="301295" y="1196164"/>
            <a:chExt cx="3595142" cy="3595142"/>
          </a:xfrm>
        </p:grpSpPr>
        <p:sp>
          <p:nvSpPr>
            <p:cNvPr id="10" name="Oval 9"/>
            <p:cNvSpPr/>
            <p:nvPr/>
          </p:nvSpPr>
          <p:spPr>
            <a:xfrm>
              <a:off x="301295" y="1196164"/>
              <a:ext cx="3593381" cy="3593381"/>
            </a:xfrm>
            <a:prstGeom prst="ellipse">
              <a:avLst/>
            </a:prstGeom>
            <a:solidFill>
              <a:schemeClr val="bg1"/>
            </a:solid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303056" y="1197925"/>
              <a:ext cx="3593381" cy="3593381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435012" y="3907228"/>
            <a:ext cx="5652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https://</a:t>
            </a:r>
            <a:r>
              <a:rPr lang="en-US" sz="2400" dirty="0" err="1" smtClean="0">
                <a:solidFill>
                  <a:schemeClr val="bg1"/>
                </a:solidFill>
              </a:rPr>
              <a:t>github.com</a:t>
            </a:r>
            <a:r>
              <a:rPr lang="en-US" sz="2400" dirty="0" smtClean="0">
                <a:solidFill>
                  <a:schemeClr val="bg1"/>
                </a:solidFill>
              </a:rPr>
              <a:t>/</a:t>
            </a:r>
            <a:r>
              <a:rPr lang="en-US" sz="2400" dirty="0" err="1" smtClean="0">
                <a:solidFill>
                  <a:schemeClr val="bg1"/>
                </a:solidFill>
              </a:rPr>
              <a:t>mminella</a:t>
            </a:r>
            <a:r>
              <a:rPr lang="en-US" sz="2400" dirty="0" smtClean="0">
                <a:solidFill>
                  <a:schemeClr val="bg1"/>
                </a:solidFill>
              </a:rPr>
              <a:t>/</a:t>
            </a:r>
            <a:r>
              <a:rPr lang="en-US" sz="2400" dirty="0" err="1" smtClean="0">
                <a:solidFill>
                  <a:schemeClr val="bg1"/>
                </a:solidFill>
              </a:rPr>
              <a:t>TaskMadness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085469" y="3736723"/>
            <a:ext cx="447794" cy="447794"/>
            <a:chOff x="4348103" y="2092271"/>
            <a:chExt cx="447794" cy="447794"/>
          </a:xfrm>
        </p:grpSpPr>
        <p:sp>
          <p:nvSpPr>
            <p:cNvPr id="11" name="Oval 10"/>
            <p:cNvSpPr/>
            <p:nvPr/>
          </p:nvSpPr>
          <p:spPr>
            <a:xfrm>
              <a:off x="4348103" y="2092271"/>
              <a:ext cx="447794" cy="447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noun_94818_cc.png"/>
            <p:cNvPicPr>
              <a:picLocks noChangeAspect="1"/>
            </p:cNvPicPr>
            <p:nvPr/>
          </p:nvPicPr>
          <p:blipFill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517"/>
            <a:stretch/>
          </p:blipFill>
          <p:spPr>
            <a:xfrm rot="2691702">
              <a:off x="4420655" y="2186795"/>
              <a:ext cx="302691" cy="2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706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2454" y="2273968"/>
            <a:ext cx="1588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 short lived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39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32806" y="1604575"/>
            <a:ext cx="297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Introducing Spring Cloud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02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14661" y="1653795"/>
            <a:ext cx="6263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framework for providing functional and nonfunctional features</a:t>
            </a:r>
          </a:p>
          <a:p>
            <a:r>
              <a:rPr lang="en-US" dirty="0"/>
              <a:t>f</a:t>
            </a:r>
            <a:r>
              <a:rPr lang="en-US" dirty="0" smtClean="0"/>
              <a:t>or building short lived </a:t>
            </a:r>
            <a:r>
              <a:rPr lang="en-US" dirty="0" err="1" smtClean="0"/>
              <a:t>microservices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114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4883" y="1594731"/>
            <a:ext cx="142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Currently M1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82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0995" y="2608665"/>
            <a:ext cx="325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Hello World of Spring Cloud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58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4815" y="2362565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Orchestrating multiple 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160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2034" y="2018024"/>
            <a:ext cx="390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walking through our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630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1613" y="1545511"/>
            <a:ext cx="74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45742" y="2136152"/>
            <a:ext cx="740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271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4927" y="2943362"/>
            <a:ext cx="107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25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"/>
                    </a14:imgEffect>
                    <a14:imgEffect>
                      <a14:saturation sat="0"/>
                    </a14:imgEffect>
                    <a14:imgEffect>
                      <a14:brightnessContrast bright="1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00253"/>
            <a:ext cx="9148361" cy="607984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359217" y="377960"/>
            <a:ext cx="4387580" cy="4387580"/>
            <a:chOff x="-359217" y="755920"/>
            <a:chExt cx="4387580" cy="4387580"/>
          </a:xfrm>
        </p:grpSpPr>
        <p:sp>
          <p:nvSpPr>
            <p:cNvPr id="5" name="Oval 4"/>
            <p:cNvSpPr/>
            <p:nvPr/>
          </p:nvSpPr>
          <p:spPr>
            <a:xfrm>
              <a:off x="-35921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46" y="2149491"/>
              <a:ext cx="2249334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QUICK </a:t>
              </a:r>
            </a:p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POLL</a:t>
              </a:r>
            </a:p>
          </p:txBody>
        </p:sp>
        <p:pic>
          <p:nvPicPr>
            <p:cNvPr id="7" name="Picture 6" descr="noun_4489.png"/>
            <p:cNvPicPr>
              <a:picLocks noChangeAspect="1"/>
            </p:cNvPicPr>
            <p:nvPr/>
          </p:nvPicPr>
          <p:blipFill>
            <a:blip r:embed="rId4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380" y="2646626"/>
              <a:ext cx="1064822" cy="1064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3841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9914" y="2303500"/>
            <a:ext cx="318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 Cloud Stream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490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2343" y="1693171"/>
            <a:ext cx="1806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Batch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531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4927" y="2008180"/>
            <a:ext cx="402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Orchestration via Spring Cloud Data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778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02300" y="2008180"/>
            <a:ext cx="215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M2 early next month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888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5279" y="1506135"/>
            <a:ext cx="130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 early Q2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308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79519" y="135847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9213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8369" y="1260034"/>
            <a:ext cx="92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925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43826" y="216770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CREDITS</a:t>
            </a:r>
          </a:p>
        </p:txBody>
      </p:sp>
    </p:spTree>
    <p:extLst>
      <p:ext uri="{BB962C8B-B14F-4D97-AF65-F5344CB8AC3E}">
        <p14:creationId xmlns:p14="http://schemas.microsoft.com/office/powerpoint/2010/main" val="2086876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2959533413_5a14d23346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000"/>
                    </a14:imgEffect>
                    <a14:imgEffect>
                      <a14:saturation sat="0"/>
                    </a14:imgEffect>
                    <a14:imgEffect>
                      <a14:brightnessContrast bright="6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6340" y="-14909"/>
            <a:ext cx="12383863" cy="51579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72763" y="1771923"/>
            <a:ext cx="194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NCAA Tournament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040338" y="263338"/>
            <a:ext cx="6231954" cy="4616824"/>
            <a:chOff x="3539578" y="263338"/>
            <a:chExt cx="6231954" cy="4616824"/>
          </a:xfrm>
        </p:grpSpPr>
        <p:grpSp>
          <p:nvGrpSpPr>
            <p:cNvPr id="6" name="Group 5"/>
            <p:cNvGrpSpPr/>
            <p:nvPr/>
          </p:nvGrpSpPr>
          <p:grpSpPr>
            <a:xfrm>
              <a:off x="3539578" y="263338"/>
              <a:ext cx="6231954" cy="4616824"/>
              <a:chOff x="3539578" y="164353"/>
              <a:chExt cx="6231954" cy="4616824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5259296" y="164353"/>
                <a:ext cx="4512236" cy="4616824"/>
              </a:xfrm>
              <a:prstGeom prst="ellipse">
                <a:avLst/>
              </a:prstGeom>
              <a:solidFill>
                <a:srgbClr val="007EC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539578" y="1343145"/>
                <a:ext cx="5820400" cy="228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NCAA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MEN’S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BASKETBALL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TOURNAMENT</a:t>
                </a:r>
                <a:endParaRPr lang="en-US" sz="2800" dirty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</p:txBody>
          </p:sp>
        </p:grpSp>
        <p:pic>
          <p:nvPicPr>
            <p:cNvPr id="7" name="Picture 6" descr="noun_393_cc.png"/>
            <p:cNvPicPr>
              <a:picLocks noChangeAspect="1"/>
            </p:cNvPicPr>
            <p:nvPr/>
          </p:nvPicPr>
          <p:blipFill rotWithShape="1">
            <a:blip r:embed="rId5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0"/>
            <a:stretch/>
          </p:blipFill>
          <p:spPr>
            <a:xfrm>
              <a:off x="6443577" y="1582526"/>
              <a:ext cx="1004794" cy="879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6135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9141" y="1260034"/>
            <a:ext cx="391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</a:rPr>
              <a:t>Infographic</a:t>
            </a:r>
            <a:r>
              <a:rPr lang="en-US" dirty="0" smtClean="0">
                <a:solidFill>
                  <a:srgbClr val="FFFFFF"/>
                </a:solidFill>
              </a:rPr>
              <a:t> for stats on the </a:t>
            </a:r>
            <a:r>
              <a:rPr lang="en-US" dirty="0" err="1" smtClean="0">
                <a:solidFill>
                  <a:srgbClr val="FFFFFF"/>
                </a:solidFill>
              </a:rPr>
              <a:t>tournement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42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472188211_f91cae252d_o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1405" y="-1635059"/>
            <a:ext cx="12271281" cy="815032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-1071405" y="372070"/>
            <a:ext cx="4512236" cy="4616824"/>
          </a:xfrm>
          <a:prstGeom prst="ellipse">
            <a:avLst/>
          </a:prstGeom>
          <a:solidFill>
            <a:srgbClr val="007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320" y="2299402"/>
            <a:ext cx="3753704" cy="1097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ABOUT THE</a:t>
            </a:r>
          </a:p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TOURNAMENT</a:t>
            </a:r>
            <a:endParaRPr lang="en-US" sz="4000" dirty="0">
              <a:solidFill>
                <a:srgbClr val="FFFFFF"/>
              </a:solidFill>
              <a:latin typeface="DIN Alternate Bold"/>
              <a:cs typeface="DIN Alternate Bold"/>
            </a:endParaRPr>
          </a:p>
        </p:txBody>
      </p:sp>
      <p:pic>
        <p:nvPicPr>
          <p:cNvPr id="10" name="Picture 9" descr="noun_33699_cc (1).png"/>
          <p:cNvPicPr>
            <a:picLocks noChangeAspect="1"/>
          </p:cNvPicPr>
          <p:nvPr/>
        </p:nvPicPr>
        <p:blipFill rotWithShape="1"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>
          <a:xfrm>
            <a:off x="692654" y="1183482"/>
            <a:ext cx="1115922" cy="95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78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25506" y="1665157"/>
            <a:ext cx="2892989" cy="237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20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64</a:t>
            </a:r>
          </a:p>
          <a:p>
            <a:pPr algn="ctr">
              <a:lnSpc>
                <a:spcPct val="50000"/>
              </a:lnSpc>
            </a:pPr>
            <a:r>
              <a:rPr lang="en-US" sz="6600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TEAMS</a:t>
            </a:r>
            <a:endParaRPr lang="en-US" sz="6600" dirty="0">
              <a:solidFill>
                <a:srgbClr val="FFFFFF"/>
              </a:solidFill>
              <a:latin typeface="DIN Alternate Bold"/>
              <a:cs typeface="DIN Alternate Bold"/>
            </a:endParaRPr>
          </a:p>
        </p:txBody>
      </p:sp>
    </p:spTree>
    <p:extLst>
      <p:ext uri="{BB962C8B-B14F-4D97-AF65-F5344CB8AC3E}">
        <p14:creationId xmlns:p14="http://schemas.microsoft.com/office/powerpoint/2010/main" val="390052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18925</TotalTime>
  <Words>516</Words>
  <Application>Microsoft Macintosh PowerPoint</Application>
  <PresentationFormat>On-screen Show (16:9)</PresentationFormat>
  <Paragraphs>124</Paragraphs>
  <Slides>57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502</cp:revision>
  <dcterms:created xsi:type="dcterms:W3CDTF">2014-08-22T16:39:37Z</dcterms:created>
  <dcterms:modified xsi:type="dcterms:W3CDTF">2016-02-15T17:07:16Z</dcterms:modified>
</cp:coreProperties>
</file>